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Ubuntu"/>
      <p:regular r:id="rId49"/>
      <p:bold r:id="rId50"/>
      <p:italic r:id="rId51"/>
      <p:boldItalic r:id="rId52"/>
    </p:embeddedFont>
    <p:embeddedFont>
      <p:font typeface="Source Code Pro"/>
      <p:regular r:id="rId53"/>
      <p:bold r:id="rId54"/>
      <p:italic r:id="rId55"/>
      <p:boldItalic r:id="rId56"/>
    </p:embeddedFont>
    <p:embeddedFont>
      <p:font typeface="Oswald"/>
      <p:regular r:id="rId57"/>
      <p:bold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Ubuntu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Ubuntu-italic.fntdata"/><Relationship Id="rId50" Type="http://schemas.openxmlformats.org/officeDocument/2006/relationships/font" Target="fonts/Ubuntu-bold.fntdata"/><Relationship Id="rId53" Type="http://schemas.openxmlformats.org/officeDocument/2006/relationships/font" Target="fonts/SourceCodePro-regular.fntdata"/><Relationship Id="rId52" Type="http://schemas.openxmlformats.org/officeDocument/2006/relationships/font" Target="fonts/Ubuntu-boldItalic.fntdata"/><Relationship Id="rId11" Type="http://schemas.openxmlformats.org/officeDocument/2006/relationships/slide" Target="slides/slide6.xml"/><Relationship Id="rId55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54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57" Type="http://schemas.openxmlformats.org/officeDocument/2006/relationships/font" Target="fonts/Oswald-regular.fntdata"/><Relationship Id="rId12" Type="http://schemas.openxmlformats.org/officeDocument/2006/relationships/slide" Target="slides/slide7.xml"/><Relationship Id="rId56" Type="http://schemas.openxmlformats.org/officeDocument/2006/relationships/font" Target="fonts/SourceCodePro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regular.fntdata"/><Relationship Id="rId14" Type="http://schemas.openxmlformats.org/officeDocument/2006/relationships/slide" Target="slides/slide9.xml"/><Relationship Id="rId58" Type="http://schemas.openxmlformats.org/officeDocument/2006/relationships/font" Target="fonts/Oswa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b0273b4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b0273b4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6b433e3f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6b433e3f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6b433e3f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6b433e3f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6b433e3f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6b433e3f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6b433e3f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6b433e3f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6b433e3f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6b433e3f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6b433e3f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6b433e3f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6b433e3f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6b433e3f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6b433e3f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6b433e3f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6b433e3f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6b433e3f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6b433e3f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6b433e3f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6b433e3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6b433e3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6b433e3f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6b433e3f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6b433e3f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6b433e3f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6b433e3f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6b433e3f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6b433e3f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6b433e3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6b433e3f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6b433e3f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6b433e3f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6b433e3f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6b433e3f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6b433e3f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6b433e3f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6b433e3f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6b433e3f9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6b433e3f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6b433e3f9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6b433e3f9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6b433e3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6b433e3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6b433e3f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6b433e3f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6b433e3f9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6b433e3f9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6b433e3f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6b433e3f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6b433e3f9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6b433e3f9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6b433e3f9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6b433e3f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6b433e3f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6b433e3f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6b433e3f9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6b433e3f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6b433e3f9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6b433e3f9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6b433e3f9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6b433e3f9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6b433e3f9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6b433e3f9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6b433e3f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6b433e3f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6b433e3f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6b433e3f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6b433e3f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6b433e3f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6b433e3f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6b433e3f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6b433e3f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6b433e3f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6b433e3f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6b433e3f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b433e3f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b433e3f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6b433e3f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6b433e3f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6b433e3f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6b433e3f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6b433e3f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6b433e3f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53" name="Google Shape;53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Char char="●"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Char char="○"/>
              <a:defRPr sz="1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hyperlink" Target="http://www.w3.org/Style/CSS/#specs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://www.evolutionoftheweb.com/?hl=es#/evolution/day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www.versionmuseu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5 y CSS 3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 tu Futuro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Agosto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Cliente / Servidor</a:t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513175" y="2207275"/>
            <a:ext cx="2076300" cy="1704900"/>
          </a:xfrm>
          <a:prstGeom prst="cube">
            <a:avLst>
              <a:gd fmla="val 15468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web server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25" y="2500738"/>
            <a:ext cx="1528350" cy="15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3380425" y="2714750"/>
            <a:ext cx="1668384" cy="77511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Internet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9" name="Google Shape;149;p22"/>
          <p:cNvCxnSpPr>
            <a:stCxn id="150" idx="0"/>
            <a:endCxn id="148" idx="2"/>
          </p:cNvCxnSpPr>
          <p:nvPr/>
        </p:nvCxnSpPr>
        <p:spPr>
          <a:xfrm flipH="1" rot="-5400000">
            <a:off x="1984125" y="1700900"/>
            <a:ext cx="789300" cy="2013600"/>
          </a:xfrm>
          <a:prstGeom prst="curvedConnector4">
            <a:avLst>
              <a:gd fmla="val -30169" name="adj1"/>
              <a:gd fmla="val 75616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2"/>
          <p:cNvSpPr txBox="1"/>
          <p:nvPr/>
        </p:nvSpPr>
        <p:spPr>
          <a:xfrm>
            <a:off x="333825" y="2313050"/>
            <a:ext cx="20763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</a:rPr>
              <a:t>https://</a:t>
            </a:r>
            <a:r>
              <a:rPr lang="es-419"/>
              <a:t>www.google.com</a:t>
            </a:r>
            <a:endParaRPr/>
          </a:p>
        </p:txBody>
      </p:sp>
      <p:cxnSp>
        <p:nvCxnSpPr>
          <p:cNvPr id="151" name="Google Shape;151;p22"/>
          <p:cNvCxnSpPr>
            <a:stCxn id="148" idx="3"/>
            <a:endCxn id="152" idx="0"/>
          </p:cNvCxnSpPr>
          <p:nvPr/>
        </p:nvCxnSpPr>
        <p:spPr>
          <a:xfrm flipH="1" rot="-5400000">
            <a:off x="5802067" y="1171618"/>
            <a:ext cx="105600" cy="3280500"/>
          </a:xfrm>
          <a:prstGeom prst="curvedConnector3">
            <a:avLst>
              <a:gd fmla="val -26507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2"/>
          <p:cNvCxnSpPr>
            <a:stCxn id="152" idx="2"/>
            <a:endCxn id="148" idx="0"/>
          </p:cNvCxnSpPr>
          <p:nvPr/>
        </p:nvCxnSpPr>
        <p:spPr>
          <a:xfrm flipH="1" rot="5400000">
            <a:off x="5992244" y="2157533"/>
            <a:ext cx="404400" cy="2293800"/>
          </a:xfrm>
          <a:prstGeom prst="curvedConnector4">
            <a:avLst>
              <a:gd fmla="val -64787" name="adj1"/>
              <a:gd fmla="val 60386" name="adj2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2"/>
          <p:cNvCxnSpPr>
            <a:stCxn id="148" idx="1"/>
            <a:endCxn id="147" idx="3"/>
          </p:cNvCxnSpPr>
          <p:nvPr/>
        </p:nvCxnSpPr>
        <p:spPr>
          <a:xfrm flipH="1" rot="5400000">
            <a:off x="2997067" y="2271491"/>
            <a:ext cx="224100" cy="2211000"/>
          </a:xfrm>
          <a:prstGeom prst="curvedConnector4">
            <a:avLst>
              <a:gd fmla="val -107893" name="adj1"/>
              <a:gd fmla="val 68899" name="adj2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2"/>
          <p:cNvSpPr/>
          <p:nvPr/>
        </p:nvSpPr>
        <p:spPr>
          <a:xfrm>
            <a:off x="2375025" y="2127350"/>
            <a:ext cx="289200" cy="289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1</a:t>
            </a:r>
            <a:endParaRPr sz="800"/>
          </a:p>
        </p:txBody>
      </p:sp>
      <p:sp>
        <p:nvSpPr>
          <p:cNvPr id="156" name="Google Shape;156;p22"/>
          <p:cNvSpPr/>
          <p:nvPr/>
        </p:nvSpPr>
        <p:spPr>
          <a:xfrm>
            <a:off x="5368750" y="2354300"/>
            <a:ext cx="289200" cy="289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2</a:t>
            </a:r>
            <a:endParaRPr sz="800"/>
          </a:p>
        </p:txBody>
      </p:sp>
      <p:sp>
        <p:nvSpPr>
          <p:cNvPr id="157" name="Google Shape;157;p22"/>
          <p:cNvSpPr/>
          <p:nvPr/>
        </p:nvSpPr>
        <p:spPr>
          <a:xfrm>
            <a:off x="5997288" y="3353300"/>
            <a:ext cx="289200" cy="289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3</a:t>
            </a:r>
            <a:endParaRPr sz="800"/>
          </a:p>
        </p:txBody>
      </p:sp>
      <p:sp>
        <p:nvSpPr>
          <p:cNvPr id="158" name="Google Shape;158;p22"/>
          <p:cNvSpPr/>
          <p:nvPr/>
        </p:nvSpPr>
        <p:spPr>
          <a:xfrm>
            <a:off x="3096525" y="3571275"/>
            <a:ext cx="289200" cy="289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4</a:t>
            </a:r>
            <a:endParaRPr sz="800"/>
          </a:p>
        </p:txBody>
      </p:sp>
      <p:sp>
        <p:nvSpPr>
          <p:cNvPr id="152" name="Google Shape;152;p22"/>
          <p:cNvSpPr/>
          <p:nvPr/>
        </p:nvSpPr>
        <p:spPr>
          <a:xfrm>
            <a:off x="6862846" y="2864677"/>
            <a:ext cx="1111590" cy="667224"/>
          </a:xfrm>
          <a:prstGeom prst="flowChartMultidocumen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Hypertext</a:t>
            </a:r>
            <a:endParaRPr sz="1000"/>
          </a:p>
        </p:txBody>
      </p:sp>
      <p:sp>
        <p:nvSpPr>
          <p:cNvPr id="159" name="Google Shape;159;p22"/>
          <p:cNvSpPr txBox="1"/>
          <p:nvPr/>
        </p:nvSpPr>
        <p:spPr>
          <a:xfrm>
            <a:off x="1834025" y="1594525"/>
            <a:ext cx="19452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34343"/>
                </a:solidFill>
              </a:rPr>
              <a:t>Petición / Request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2043225" y="4029100"/>
            <a:ext cx="2131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34343"/>
                </a:solidFill>
              </a:rPr>
              <a:t>Respuesta / Response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Clientes / Servidor</a:t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6457650" y="1899425"/>
            <a:ext cx="2076300" cy="1704900"/>
          </a:xfrm>
          <a:prstGeom prst="cube">
            <a:avLst>
              <a:gd fmla="val 15468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web server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0" l="11180" r="10578" t="0"/>
          <a:stretch/>
        </p:blipFill>
        <p:spPr>
          <a:xfrm>
            <a:off x="1423150" y="1734700"/>
            <a:ext cx="517275" cy="6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>
            <a:off x="3798450" y="2684550"/>
            <a:ext cx="1668384" cy="77511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Internet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625650" y="1491300"/>
            <a:ext cx="2081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</a:rPr>
              <a:t>https://</a:t>
            </a:r>
            <a:r>
              <a:rPr lang="es-419"/>
              <a:t>www.google.com</a:t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6771801" y="2584574"/>
            <a:ext cx="1004454" cy="661176"/>
          </a:xfrm>
          <a:prstGeom prst="flowChartMultidocumen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Hypertext</a:t>
            </a:r>
            <a:endParaRPr sz="1000"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4">
            <a:alphaModFix/>
          </a:blip>
          <a:srcRect b="0" l="34297" r="37576" t="0"/>
          <a:stretch/>
        </p:blipFill>
        <p:spPr>
          <a:xfrm>
            <a:off x="1142825" y="1967075"/>
            <a:ext cx="280325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b="0" l="11180" r="10578" t="0"/>
          <a:stretch/>
        </p:blipFill>
        <p:spPr>
          <a:xfrm>
            <a:off x="1068275" y="2605175"/>
            <a:ext cx="517275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4">
            <a:alphaModFix/>
          </a:blip>
          <a:srcRect b="0" l="34297" r="37576" t="0"/>
          <a:stretch/>
        </p:blipFill>
        <p:spPr>
          <a:xfrm>
            <a:off x="694825" y="3037225"/>
            <a:ext cx="280325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b="0" l="11180" r="10578" t="0"/>
          <a:stretch/>
        </p:blipFill>
        <p:spPr>
          <a:xfrm>
            <a:off x="576350" y="3765475"/>
            <a:ext cx="517275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4">
            <a:alphaModFix/>
          </a:blip>
          <a:srcRect b="0" l="34297" r="37576" t="0"/>
          <a:stretch/>
        </p:blipFill>
        <p:spPr>
          <a:xfrm>
            <a:off x="1226612" y="4165025"/>
            <a:ext cx="280325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0" l="11180" r="10578" t="0"/>
          <a:stretch/>
        </p:blipFill>
        <p:spPr>
          <a:xfrm>
            <a:off x="1705525" y="4078963"/>
            <a:ext cx="517275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 b="0" l="34297" r="37576" t="0"/>
          <a:stretch/>
        </p:blipFill>
        <p:spPr>
          <a:xfrm>
            <a:off x="1068275" y="3385088"/>
            <a:ext cx="280325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11180" r="10578" t="0"/>
          <a:stretch/>
        </p:blipFill>
        <p:spPr>
          <a:xfrm>
            <a:off x="625650" y="2092525"/>
            <a:ext cx="517275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4">
            <a:alphaModFix/>
          </a:blip>
          <a:srcRect b="0" l="34297" r="37576" t="0"/>
          <a:stretch/>
        </p:blipFill>
        <p:spPr>
          <a:xfrm>
            <a:off x="1441725" y="3183125"/>
            <a:ext cx="280325" cy="66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3"/>
          <p:cNvCxnSpPr>
            <a:stCxn id="167" idx="3"/>
            <a:endCxn id="168" idx="2"/>
          </p:cNvCxnSpPr>
          <p:nvPr/>
        </p:nvCxnSpPr>
        <p:spPr>
          <a:xfrm>
            <a:off x="1940425" y="2065275"/>
            <a:ext cx="1863300" cy="1006800"/>
          </a:xfrm>
          <a:prstGeom prst="curvedConnector3">
            <a:avLst>
              <a:gd fmla="val 4982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3"/>
          <p:cNvCxnSpPr>
            <a:stCxn id="172" idx="3"/>
            <a:endCxn id="168" idx="2"/>
          </p:cNvCxnSpPr>
          <p:nvPr/>
        </p:nvCxnSpPr>
        <p:spPr>
          <a:xfrm>
            <a:off x="1585550" y="2935750"/>
            <a:ext cx="2218200" cy="136500"/>
          </a:xfrm>
          <a:prstGeom prst="curvedConnector3">
            <a:avLst>
              <a:gd fmla="val 4984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3"/>
          <p:cNvCxnSpPr>
            <a:stCxn id="179" idx="3"/>
            <a:endCxn id="168" idx="2"/>
          </p:cNvCxnSpPr>
          <p:nvPr/>
        </p:nvCxnSpPr>
        <p:spPr>
          <a:xfrm flipH="1" rot="10800000">
            <a:off x="1722050" y="3072100"/>
            <a:ext cx="2081700" cy="441600"/>
          </a:xfrm>
          <a:prstGeom prst="curvedConnector3">
            <a:avLst>
              <a:gd fmla="val 4983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3"/>
          <p:cNvCxnSpPr>
            <a:stCxn id="174" idx="3"/>
            <a:endCxn id="168" idx="2"/>
          </p:cNvCxnSpPr>
          <p:nvPr/>
        </p:nvCxnSpPr>
        <p:spPr>
          <a:xfrm flipH="1" rot="10800000">
            <a:off x="1093625" y="3072150"/>
            <a:ext cx="2709900" cy="1023900"/>
          </a:xfrm>
          <a:prstGeom prst="curvedConnector3">
            <a:avLst>
              <a:gd fmla="val 4988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3"/>
          <p:cNvCxnSpPr>
            <a:stCxn id="176" idx="3"/>
            <a:endCxn id="168" idx="2"/>
          </p:cNvCxnSpPr>
          <p:nvPr/>
        </p:nvCxnSpPr>
        <p:spPr>
          <a:xfrm flipH="1" rot="10800000">
            <a:off x="2222800" y="3072138"/>
            <a:ext cx="1580700" cy="1337400"/>
          </a:xfrm>
          <a:prstGeom prst="curvedConnector3">
            <a:avLst>
              <a:gd fmla="val 4979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3"/>
          <p:cNvCxnSpPr>
            <a:stCxn id="168" idx="0"/>
            <a:endCxn id="170" idx="1"/>
          </p:cNvCxnSpPr>
          <p:nvPr/>
        </p:nvCxnSpPr>
        <p:spPr>
          <a:xfrm flipH="1" rot="10800000">
            <a:off x="5465444" y="2915208"/>
            <a:ext cx="1306500" cy="156900"/>
          </a:xfrm>
          <a:prstGeom prst="curvedConnector3">
            <a:avLst>
              <a:gd fmla="val 5007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3"/>
          <p:cNvCxnSpPr>
            <a:stCxn id="171" idx="3"/>
            <a:endCxn id="168" idx="2"/>
          </p:cNvCxnSpPr>
          <p:nvPr/>
        </p:nvCxnSpPr>
        <p:spPr>
          <a:xfrm>
            <a:off x="1423150" y="2297650"/>
            <a:ext cx="2380500" cy="774600"/>
          </a:xfrm>
          <a:prstGeom prst="curvedConnector3">
            <a:avLst>
              <a:gd fmla="val 4986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3"/>
          <p:cNvSpPr txBox="1"/>
          <p:nvPr/>
        </p:nvSpPr>
        <p:spPr>
          <a:xfrm>
            <a:off x="975150" y="4631550"/>
            <a:ext cx="1442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highlight>
                  <a:srgbClr val="FFD966"/>
                </a:highlight>
              </a:rPr>
              <a:t>Cliente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6774450" y="4507100"/>
            <a:ext cx="1442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highlight>
                  <a:srgbClr val="FFD966"/>
                </a:highlight>
              </a:rPr>
              <a:t>Servidor</a:t>
            </a:r>
            <a:endParaRPr sz="1800"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 - Protocolo de Transferencia de Hipertexto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/>
              <a:t>Protocolo que permite realizar una petición de datos y recursos. Es la base de cualquier intercambio de datos en la Web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419"/>
              <a:t>Se transmite sobre el protocolo TCP, o el protocolo encriptado TLS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419"/>
              <a:t>HTTP es un protocolo sin estado, es decir: no guarda ningún dato entre dos peticiones en la misma sesión.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 - Protocolo de Transferencia de Hipertexto</a:t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401150" y="1256000"/>
            <a:ext cx="82320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AutoNum type="arabicPeriod"/>
            </a:pPr>
            <a:r>
              <a:rPr lang="es-419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Abre una conexión TCP: la conexión TCP se usará para hacer una petición, o varias, y recibir la respuesta.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AutoNum type="arabicPeriod"/>
            </a:pPr>
            <a:r>
              <a:rPr lang="es-419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Hacer una petición HTTP: Los mensajes HTTP son legibles en texto plano.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AutoNum type="arabicPeriod"/>
            </a:pPr>
            <a:r>
              <a:rPr lang="es-419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Leer la respuesta enviada por el servidor: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794075" y="2998525"/>
            <a:ext cx="2433300" cy="1213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GET / HTTP/1.1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Host: www.google.com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keep-alive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Pragma: no-cache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Cache-Control: no-cache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4291125" y="2998525"/>
            <a:ext cx="4451400" cy="2031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Date: Tue, 12 Mar 2019 06:07:47 GMT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X-Powered-By: PHP/7.2.3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Cache-Control: no-cache, max-age=2592000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Expires: Thu, 11 Apr 2019 06:07:47 GMT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Vary: Accept-Encoding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Content-Encoding: gzip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9590</a:t>
            </a:r>
            <a:endParaRPr sz="12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charset=UTF-8</a:t>
            </a:r>
            <a:endParaRPr sz="1200"/>
          </a:p>
        </p:txBody>
      </p:sp>
      <p:sp>
        <p:nvSpPr>
          <p:cNvPr id="203" name="Google Shape;203;p25"/>
          <p:cNvSpPr txBox="1"/>
          <p:nvPr/>
        </p:nvSpPr>
        <p:spPr>
          <a:xfrm>
            <a:off x="619275" y="2746250"/>
            <a:ext cx="1143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rgbClr val="FFD966"/>
                </a:highlight>
              </a:rPr>
              <a:t>Request</a:t>
            </a:r>
            <a:endParaRPr>
              <a:highlight>
                <a:srgbClr val="FFD966"/>
              </a:highlight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101125" y="2746250"/>
            <a:ext cx="1143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rgbClr val="FFD966"/>
                </a:highlight>
              </a:rPr>
              <a:t>Response</a:t>
            </a:r>
            <a:endParaRPr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 - Protocolo de Transferencia de Hipertexto</a:t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2634575" y="2295850"/>
            <a:ext cx="3832200" cy="2096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2886200" y="2625775"/>
            <a:ext cx="33693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GET / HTTP/1.1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Host: www.google.com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keep-alive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Pragma: no-cache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Cache-Control: no-cache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2769700" y="2089375"/>
            <a:ext cx="1143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highlight>
                  <a:srgbClr val="FFD966"/>
                </a:highlight>
              </a:rPr>
              <a:t>Request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2933275" y="2730850"/>
            <a:ext cx="531900" cy="2622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3712225" y="2730850"/>
            <a:ext cx="1413900" cy="262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2826300" y="3043525"/>
            <a:ext cx="3322200" cy="11226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 txBox="1"/>
          <p:nvPr/>
        </p:nvSpPr>
        <p:spPr>
          <a:xfrm>
            <a:off x="478100" y="2089375"/>
            <a:ext cx="1092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Método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4383025" y="1230050"/>
            <a:ext cx="863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Path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6732450" y="1870225"/>
            <a:ext cx="2102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Versión del Protocolo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7158925" y="4652675"/>
            <a:ext cx="16062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Encabezados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0" name="Google Shape;220;p26"/>
          <p:cNvCxnSpPr>
            <a:stCxn id="213" idx="1"/>
            <a:endCxn id="216" idx="3"/>
          </p:cNvCxnSpPr>
          <p:nvPr/>
        </p:nvCxnSpPr>
        <p:spPr>
          <a:xfrm rot="10800000">
            <a:off x="1570975" y="2334250"/>
            <a:ext cx="1362300" cy="5277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1" name="Google Shape;221;p26"/>
          <p:cNvCxnSpPr>
            <a:stCxn id="214" idx="3"/>
            <a:endCxn id="218" idx="1"/>
          </p:cNvCxnSpPr>
          <p:nvPr/>
        </p:nvCxnSpPr>
        <p:spPr>
          <a:xfrm flipH="1" rot="10800000">
            <a:off x="5126125" y="2114950"/>
            <a:ext cx="1606200" cy="7470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6"/>
          <p:cNvCxnSpPr>
            <a:stCxn id="215" idx="3"/>
            <a:endCxn id="219" idx="0"/>
          </p:cNvCxnSpPr>
          <p:nvPr/>
        </p:nvCxnSpPr>
        <p:spPr>
          <a:xfrm>
            <a:off x="6148500" y="3604825"/>
            <a:ext cx="1813500" cy="10479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6"/>
          <p:cNvCxnSpPr>
            <a:stCxn id="217" idx="2"/>
          </p:cNvCxnSpPr>
          <p:nvPr/>
        </p:nvCxnSpPr>
        <p:spPr>
          <a:xfrm rot="5400000">
            <a:off x="3656275" y="1659650"/>
            <a:ext cx="1098600" cy="12186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 - Protocolo de Transferencia de Hipertexto</a:t>
            </a: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1402875" y="1787050"/>
            <a:ext cx="6552900" cy="3193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/>
        </p:nvSpPr>
        <p:spPr>
          <a:xfrm>
            <a:off x="1657875" y="1818275"/>
            <a:ext cx="64581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Date: Tue, 12 Mar 2019 06:07:47 GMT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X-Powered-By: PHP/7.2.3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Cache-Control: no-cache, max-age=2592000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Expires: Thu, 11 Apr 2019 06:07:47 GMT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Vary: Accept-Encoding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Content-Encoding: gzip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9590</a:t>
            </a:r>
            <a:endParaRPr sz="1800">
              <a:solidFill>
                <a:srgbClr val="BDC6C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DC6CF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charset=UTF-8</a:t>
            </a:r>
            <a:endParaRPr sz="1800"/>
          </a:p>
        </p:txBody>
      </p:sp>
      <p:sp>
        <p:nvSpPr>
          <p:cNvPr id="231" name="Google Shape;231;p27"/>
          <p:cNvSpPr txBox="1"/>
          <p:nvPr/>
        </p:nvSpPr>
        <p:spPr>
          <a:xfrm>
            <a:off x="1467875" y="1566000"/>
            <a:ext cx="1143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rgbClr val="FFD966"/>
                </a:highlight>
              </a:rPr>
              <a:t>Response</a:t>
            </a:r>
            <a:endParaRPr>
              <a:highlight>
                <a:srgbClr val="FFD966"/>
              </a:highlight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1712075" y="1945225"/>
            <a:ext cx="1187400" cy="2622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2935450" y="1945225"/>
            <a:ext cx="488700" cy="262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1712075" y="2250600"/>
            <a:ext cx="5871900" cy="24996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3495825" y="1945225"/>
            <a:ext cx="380100" cy="262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7583975" y="1019600"/>
            <a:ext cx="1624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Status Message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4611625" y="925250"/>
            <a:ext cx="863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Status Code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35975" y="2756975"/>
            <a:ext cx="1431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Versión del Protocolo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8031900" y="4347875"/>
            <a:ext cx="1272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Encabezados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0" name="Google Shape;240;p27"/>
          <p:cNvCxnSpPr>
            <a:stCxn id="237" idx="1"/>
            <a:endCxn id="233" idx="0"/>
          </p:cNvCxnSpPr>
          <p:nvPr/>
        </p:nvCxnSpPr>
        <p:spPr>
          <a:xfrm flipH="1">
            <a:off x="3179725" y="1170050"/>
            <a:ext cx="1431900" cy="7752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7"/>
          <p:cNvCxnSpPr>
            <a:stCxn id="236" idx="1"/>
            <a:endCxn id="235" idx="3"/>
          </p:cNvCxnSpPr>
          <p:nvPr/>
        </p:nvCxnSpPr>
        <p:spPr>
          <a:xfrm flipH="1">
            <a:off x="3875975" y="1264400"/>
            <a:ext cx="3708000" cy="8118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7"/>
          <p:cNvCxnSpPr>
            <a:stCxn id="239" idx="0"/>
            <a:endCxn id="234" idx="3"/>
          </p:cNvCxnSpPr>
          <p:nvPr/>
        </p:nvCxnSpPr>
        <p:spPr>
          <a:xfrm flipH="1" rot="5400000">
            <a:off x="7702200" y="3382175"/>
            <a:ext cx="847500" cy="10839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7"/>
          <p:cNvCxnSpPr>
            <a:stCxn id="238" idx="0"/>
            <a:endCxn id="232" idx="1"/>
          </p:cNvCxnSpPr>
          <p:nvPr/>
        </p:nvCxnSpPr>
        <p:spPr>
          <a:xfrm rot="-5400000">
            <a:off x="891725" y="1936475"/>
            <a:ext cx="680700" cy="9603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311700" y="1468825"/>
            <a:ext cx="4573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Hypertext Markup Language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419"/>
              <a:t>Utilizado para el desarrollo de paginas web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/>
              <a:t>Es un estándar a cargo de la W3C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/>
              <a:t>Versión Actual 5.0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000" y="1535100"/>
            <a:ext cx="7467200" cy="28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</a:t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025" y="2101925"/>
            <a:ext cx="7431950" cy="22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</a:t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4">
            <a:alphaModFix/>
          </a:blip>
          <a:srcRect b="45000" l="0" r="0" t="0"/>
          <a:stretch/>
        </p:blipFill>
        <p:spPr>
          <a:xfrm>
            <a:off x="1553550" y="2084626"/>
            <a:ext cx="5706800" cy="14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/>
        </p:nvSpPr>
        <p:spPr>
          <a:xfrm>
            <a:off x="1634825" y="1531675"/>
            <a:ext cx="4812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Visual Studio Code -&gt; Nuevo Archivo -&gt; index.html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1736100" y="3888425"/>
            <a:ext cx="4812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Abrir archivo index.html con su navegador Web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Aplicaciones Web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013" y="1120825"/>
            <a:ext cx="4865974" cy="402267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949200" y="1575850"/>
            <a:ext cx="72456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World Wide Web (WWW) o Red informática mundial, comúnmente conocida como la Web, es un sistema de distribución de documentos de hipertexto o hipermedios interconectados y accesibles vía Internet.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      - Metadatos 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463" y="1554250"/>
            <a:ext cx="6945072" cy="33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</a:t>
            </a:r>
            <a:endParaRPr/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13" y="2009050"/>
            <a:ext cx="4647549" cy="274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362" y="1804550"/>
            <a:ext cx="3751625" cy="2376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3"/>
          <p:cNvCxnSpPr/>
          <p:nvPr/>
        </p:nvCxnSpPr>
        <p:spPr>
          <a:xfrm flipH="1" rot="10800000">
            <a:off x="4121213" y="2207425"/>
            <a:ext cx="1750800" cy="1194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33"/>
          <p:cNvSpPr/>
          <p:nvPr/>
        </p:nvSpPr>
        <p:spPr>
          <a:xfrm>
            <a:off x="843438" y="2897575"/>
            <a:ext cx="3437400" cy="109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     - Contenido </a:t>
            </a:r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975" y="1363675"/>
            <a:ext cx="5652268" cy="38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0" y="1649800"/>
            <a:ext cx="4115725" cy="34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325" y="1407075"/>
            <a:ext cx="4398375" cy="2786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5"/>
          <p:cNvCxnSpPr/>
          <p:nvPr/>
        </p:nvCxnSpPr>
        <p:spPr>
          <a:xfrm flipH="1" rot="10800000">
            <a:off x="2856175" y="2448900"/>
            <a:ext cx="2095800" cy="1437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35"/>
          <p:cNvCxnSpPr/>
          <p:nvPr/>
        </p:nvCxnSpPr>
        <p:spPr>
          <a:xfrm rot="-5400000">
            <a:off x="3859225" y="3049525"/>
            <a:ext cx="1367400" cy="843300"/>
          </a:xfrm>
          <a:prstGeom prst="bentConnector3">
            <a:avLst>
              <a:gd fmla="val 99528" name="adj1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5"/>
          <p:cNvSpPr/>
          <p:nvPr/>
        </p:nvSpPr>
        <p:spPr>
          <a:xfrm>
            <a:off x="920175" y="3445650"/>
            <a:ext cx="3392700" cy="109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     - Contenido </a:t>
            </a:r>
            <a:endParaRPr/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     - Agrupación de Contenido </a:t>
            </a:r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375" y="1318525"/>
            <a:ext cx="6019596" cy="381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     - Agrupación de Contenido </a:t>
            </a: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200" y="1184775"/>
            <a:ext cx="5081611" cy="381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625" y="1726775"/>
            <a:ext cx="3828400" cy="2650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37"/>
          <p:cNvCxnSpPr/>
          <p:nvPr/>
        </p:nvCxnSpPr>
        <p:spPr>
          <a:xfrm flipH="1" rot="10800000">
            <a:off x="1118250" y="2744325"/>
            <a:ext cx="3501300" cy="306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37"/>
          <p:cNvSpPr/>
          <p:nvPr/>
        </p:nvSpPr>
        <p:spPr>
          <a:xfrm>
            <a:off x="740500" y="3134000"/>
            <a:ext cx="3221100" cy="84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5" name="Google Shape;325;p37"/>
          <p:cNvCxnSpPr/>
          <p:nvPr/>
        </p:nvCxnSpPr>
        <p:spPr>
          <a:xfrm flipH="1" rot="10800000">
            <a:off x="3961600" y="2954350"/>
            <a:ext cx="810300" cy="66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     - Texto</a:t>
            </a:r>
            <a:endParaRPr/>
          </a:p>
        </p:txBody>
      </p:sp>
      <p:pic>
        <p:nvPicPr>
          <p:cNvPr id="331" name="Google Shape;3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650" y="1324400"/>
            <a:ext cx="6288693" cy="381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     - Texto</a:t>
            </a:r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50" y="1687950"/>
            <a:ext cx="4065425" cy="292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375" y="1426150"/>
            <a:ext cx="4474225" cy="336261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/>
          <p:nvPr/>
        </p:nvSpPr>
        <p:spPr>
          <a:xfrm>
            <a:off x="888225" y="3988750"/>
            <a:ext cx="3367200" cy="24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39"/>
          <p:cNvCxnSpPr>
            <a:stCxn id="341" idx="3"/>
          </p:cNvCxnSpPr>
          <p:nvPr/>
        </p:nvCxnSpPr>
        <p:spPr>
          <a:xfrm flipH="1" rot="10800000">
            <a:off x="4255425" y="3586300"/>
            <a:ext cx="709200" cy="527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     - Tablas</a:t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412" y="1324400"/>
            <a:ext cx="6389187" cy="381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     - Tablas</a:t>
            </a:r>
            <a:endParaRPr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00" y="1491300"/>
            <a:ext cx="3911174" cy="34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174" y="1242275"/>
            <a:ext cx="4668424" cy="350856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/>
          <p:nvPr/>
        </p:nvSpPr>
        <p:spPr>
          <a:xfrm>
            <a:off x="760425" y="1491300"/>
            <a:ext cx="2919900" cy="347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41"/>
          <p:cNvCxnSpPr>
            <a:stCxn id="358" idx="3"/>
          </p:cNvCxnSpPr>
          <p:nvPr/>
        </p:nvCxnSpPr>
        <p:spPr>
          <a:xfrm>
            <a:off x="3680325" y="3226350"/>
            <a:ext cx="1086300" cy="69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Web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 un </a:t>
            </a:r>
            <a:r>
              <a:rPr b="1" lang="es-419"/>
              <a:t>navegador web</a:t>
            </a:r>
            <a:r>
              <a:rPr lang="es-419"/>
              <a:t>, un usuario visualiza sitios web compuestos de páginas web que pueden contener texto, imágenes, vídeos u otros contenidos multimedia, y navega a través de esas páginas usando </a:t>
            </a:r>
            <a:r>
              <a:rPr b="1" lang="es-419"/>
              <a:t>hiperenlaces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675" y="2970725"/>
            <a:ext cx="2808034" cy="210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     - Formularios</a:t>
            </a:r>
            <a:endParaRPr/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3700"/>
            <a:ext cx="87344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HTML      - Formularios</a:t>
            </a:r>
            <a:endParaRPr/>
          </a:p>
        </p:txBody>
      </p:sp>
      <p:pic>
        <p:nvPicPr>
          <p:cNvPr id="372" name="Google Shape;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521429"/>
            <a:ext cx="401225" cy="43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600" y="1330775"/>
            <a:ext cx="5081611" cy="381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600" y="1643700"/>
            <a:ext cx="3604799" cy="286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Ejercicio</a:t>
            </a:r>
            <a:endParaRPr/>
          </a:p>
        </p:txBody>
      </p:sp>
      <p:sp>
        <p:nvSpPr>
          <p:cNvPr id="380" name="Google Shape;380;p44"/>
          <p:cNvSpPr txBox="1"/>
          <p:nvPr/>
        </p:nvSpPr>
        <p:spPr>
          <a:xfrm>
            <a:off x="0" y="1491300"/>
            <a:ext cx="4812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Diseñe la siguiente vista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400" y="1753450"/>
            <a:ext cx="4721399" cy="354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 txBox="1"/>
          <p:nvPr/>
        </p:nvSpPr>
        <p:spPr>
          <a:xfrm>
            <a:off x="907300" y="2200625"/>
            <a:ext cx="624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&lt;h1&gt;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44"/>
          <p:cNvSpPr txBox="1"/>
          <p:nvPr/>
        </p:nvSpPr>
        <p:spPr>
          <a:xfrm>
            <a:off x="907300" y="2678900"/>
            <a:ext cx="624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&lt;p&gt;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44"/>
          <p:cNvSpPr txBox="1"/>
          <p:nvPr/>
        </p:nvSpPr>
        <p:spPr>
          <a:xfrm>
            <a:off x="846750" y="3233850"/>
            <a:ext cx="85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&lt;form&gt;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44"/>
          <p:cNvSpPr txBox="1"/>
          <p:nvPr/>
        </p:nvSpPr>
        <p:spPr>
          <a:xfrm>
            <a:off x="846750" y="4146600"/>
            <a:ext cx="85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&lt;ul&gt;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6" name="Google Shape;386;p44"/>
          <p:cNvCxnSpPr>
            <a:stCxn id="382" idx="3"/>
          </p:cNvCxnSpPr>
          <p:nvPr/>
        </p:nvCxnSpPr>
        <p:spPr>
          <a:xfrm>
            <a:off x="1531900" y="2415275"/>
            <a:ext cx="1273200" cy="47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87" name="Google Shape;387;p44"/>
          <p:cNvCxnSpPr>
            <a:stCxn id="383" idx="3"/>
          </p:cNvCxnSpPr>
          <p:nvPr/>
        </p:nvCxnSpPr>
        <p:spPr>
          <a:xfrm>
            <a:off x="1531900" y="2893550"/>
            <a:ext cx="1266900" cy="36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88" name="Google Shape;388;p44"/>
          <p:cNvCxnSpPr>
            <a:stCxn id="384" idx="3"/>
          </p:cNvCxnSpPr>
          <p:nvPr/>
        </p:nvCxnSpPr>
        <p:spPr>
          <a:xfrm>
            <a:off x="1699650" y="3448500"/>
            <a:ext cx="1086300" cy="414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89" name="Google Shape;389;p44"/>
          <p:cNvCxnSpPr>
            <a:stCxn id="385" idx="3"/>
          </p:cNvCxnSpPr>
          <p:nvPr/>
        </p:nvCxnSpPr>
        <p:spPr>
          <a:xfrm>
            <a:off x="1699650" y="4361250"/>
            <a:ext cx="1214100" cy="184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90" name="Google Shape;390;p44"/>
          <p:cNvCxnSpPr>
            <a:endCxn id="391" idx="1"/>
          </p:cNvCxnSpPr>
          <p:nvPr/>
        </p:nvCxnSpPr>
        <p:spPr>
          <a:xfrm flipH="1" rot="10800000">
            <a:off x="4178900" y="4146600"/>
            <a:ext cx="3318300" cy="45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91" name="Google Shape;391;p44"/>
          <p:cNvSpPr txBox="1"/>
          <p:nvPr/>
        </p:nvSpPr>
        <p:spPr>
          <a:xfrm>
            <a:off x="7497200" y="3931950"/>
            <a:ext cx="85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&lt;a&gt;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44"/>
          <p:cNvSpPr txBox="1"/>
          <p:nvPr/>
        </p:nvSpPr>
        <p:spPr>
          <a:xfrm>
            <a:off x="7560150" y="2629925"/>
            <a:ext cx="85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&lt;hr&gt;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3" name="Google Shape;393;p44"/>
          <p:cNvCxnSpPr>
            <a:endCxn id="392" idx="1"/>
          </p:cNvCxnSpPr>
          <p:nvPr/>
        </p:nvCxnSpPr>
        <p:spPr>
          <a:xfrm flipH="1" rot="10800000">
            <a:off x="6447150" y="2844575"/>
            <a:ext cx="1113000" cy="589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Ejercicio</a:t>
            </a:r>
            <a:endParaRPr/>
          </a:p>
        </p:txBody>
      </p:sp>
      <p:sp>
        <p:nvSpPr>
          <p:cNvPr id="399" name="Google Shape;399;p4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-419"/>
              <a:t>Diseñe la siguiente vista</a:t>
            </a:r>
            <a:endParaRPr/>
          </a:p>
        </p:txBody>
      </p:sp>
      <p:pic>
        <p:nvPicPr>
          <p:cNvPr id="400" name="Google Shape;4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300" y="1687642"/>
            <a:ext cx="5361899" cy="402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CSS  </a:t>
            </a:r>
            <a:endParaRPr/>
          </a:p>
        </p:txBody>
      </p:sp>
      <p:pic>
        <p:nvPicPr>
          <p:cNvPr id="411" name="Google Shape;4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50" y="449450"/>
            <a:ext cx="54095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902350" y="1338650"/>
            <a:ext cx="62490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s-4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Hojas de Estilo en Cascada es el lenguaje utilizado para describir la presentación de documentos HTML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s-4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r>
              <a:rPr lang="es-4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 uno de los lenguajes base de la </a:t>
            </a:r>
            <a:r>
              <a:rPr i="1" lang="es-4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Open Web</a:t>
            </a:r>
            <a:r>
              <a:rPr lang="es-4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posee una </a:t>
            </a:r>
            <a:r>
              <a:rPr lang="es-419" u="sng">
                <a:solidFill>
                  <a:srgbClr val="0097A7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especificación estandarizada</a:t>
            </a:r>
            <a:r>
              <a:rPr lang="es-4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por parte del W3C. 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3" name="Google Shape;4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613" y="2823225"/>
            <a:ext cx="639127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7"/>
          <p:cNvSpPr/>
          <p:nvPr/>
        </p:nvSpPr>
        <p:spPr>
          <a:xfrm>
            <a:off x="1759000" y="3996075"/>
            <a:ext cx="4727700" cy="19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0150" y="1748675"/>
            <a:ext cx="1459250" cy="70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CSS  </a:t>
            </a:r>
            <a:endParaRPr/>
          </a:p>
        </p:txBody>
      </p:sp>
      <p:pic>
        <p:nvPicPr>
          <p:cNvPr id="421" name="Google Shape;4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50" y="449450"/>
            <a:ext cx="54095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8"/>
          <p:cNvSpPr txBox="1"/>
          <p:nvPr/>
        </p:nvSpPr>
        <p:spPr>
          <a:xfrm>
            <a:off x="1444025" y="1613875"/>
            <a:ext cx="65238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declaraciones son agrupada en </a:t>
            </a:r>
            <a:r>
              <a:rPr b="1"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bloques</a:t>
            </a: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que es una estructura delimitada por una llave de apertura, '{' y una de cierre, '}'. Los bloques en ocasiones pueden anidarse, por lo que las llaves de apertura y cierre deben de coincidir.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400" y="3098250"/>
            <a:ext cx="6843038" cy="18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CSS  </a:t>
            </a:r>
            <a:endParaRPr/>
          </a:p>
        </p:txBody>
      </p:sp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50" y="449450"/>
            <a:ext cx="54095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9"/>
          <p:cNvSpPr txBox="1"/>
          <p:nvPr/>
        </p:nvSpPr>
        <p:spPr>
          <a:xfrm>
            <a:off x="855538" y="1798575"/>
            <a:ext cx="6785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toda declaración tiene una propiedad y un valor separados por el carácter : (dos puntos) y termina con un carácter ; (punto y coma)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1" name="Google Shape;43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75" y="3663550"/>
            <a:ext cx="75914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8463" y="4107850"/>
            <a:ext cx="243840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413" y="3528250"/>
            <a:ext cx="6858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 txBox="1"/>
          <p:nvPr/>
        </p:nvSpPr>
        <p:spPr>
          <a:xfrm>
            <a:off x="5038425" y="3135625"/>
            <a:ext cx="619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Valor</a:t>
            </a:r>
            <a:endParaRPr/>
          </a:p>
        </p:txBody>
      </p:sp>
      <p:sp>
        <p:nvSpPr>
          <p:cNvPr id="435" name="Google Shape;435;p49"/>
          <p:cNvSpPr txBox="1"/>
          <p:nvPr/>
        </p:nvSpPr>
        <p:spPr>
          <a:xfrm>
            <a:off x="2348475" y="4221125"/>
            <a:ext cx="10224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Propiedad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0"/>
          <p:cNvSpPr txBox="1"/>
          <p:nvPr/>
        </p:nvSpPr>
        <p:spPr>
          <a:xfrm>
            <a:off x="2975700" y="1163925"/>
            <a:ext cx="3000000" cy="4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</a:rPr>
              <a:t>Color</a:t>
            </a:r>
            <a:r>
              <a:rPr lang="es-419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colores HSL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colores HSLA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colores RGBA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Opacidad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</a:rPr>
              <a:t>Texto</a:t>
            </a:r>
            <a:r>
              <a:rPr lang="es-419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text-shadow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text-overflow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Rotura de palabras largas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Web Fonts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</a:rPr>
              <a:t>Interfaz</a:t>
            </a:r>
            <a:r>
              <a:rPr lang="es-419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box-sizing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resize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outline&lt;7li&gt;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nav-top, nav-right, nav-bottom, nav-left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1" name="Google Shape;441;p50"/>
          <p:cNvSpPr txBox="1"/>
          <p:nvPr/>
        </p:nvSpPr>
        <p:spPr>
          <a:xfrm>
            <a:off x="291375" y="1694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Bordes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border-color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border-image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border-radius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box-shadow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Fondos</a:t>
            </a:r>
            <a:r>
              <a:rPr lang="es-419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background-origin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background-clip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background-size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hacer capas con múltiples imágenes de fondo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0"/>
          <p:cNvSpPr txBox="1"/>
          <p:nvPr/>
        </p:nvSpPr>
        <p:spPr>
          <a:xfrm>
            <a:off x="6180425" y="966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</a:rPr>
              <a:t>Selectores</a:t>
            </a:r>
            <a:r>
              <a:rPr lang="es-419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Selectores por atributos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</a:rPr>
              <a:t>Modelo de caja básico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overflow-x, overflow-y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0000"/>
                </a:solidFill>
              </a:rPr>
              <a:t>Degradados CSS3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Degradados lineales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Degradados radiales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Degradados lineales de repetición Degradados radiales de repetición.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3" name="Google Shape;443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CSS  </a:t>
            </a:r>
            <a:endParaRPr/>
          </a:p>
        </p:txBody>
      </p:sp>
      <p:pic>
        <p:nvPicPr>
          <p:cNvPr id="444" name="Google Shape;4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50" y="449450"/>
            <a:ext cx="540950" cy="5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CSS  </a:t>
            </a:r>
            <a:endParaRPr/>
          </a:p>
        </p:txBody>
      </p:sp>
      <p:pic>
        <p:nvPicPr>
          <p:cNvPr id="450" name="Google Shape;4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50" y="449450"/>
            <a:ext cx="54095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/>
          <p:nvPr/>
        </p:nvSpPr>
        <p:spPr>
          <a:xfrm>
            <a:off x="2819450" y="1196375"/>
            <a:ext cx="4152600" cy="385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1"/>
          <p:cNvSpPr txBox="1"/>
          <p:nvPr/>
        </p:nvSpPr>
        <p:spPr>
          <a:xfrm>
            <a:off x="3059900" y="1386800"/>
            <a:ext cx="37011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lightblue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font-family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verdana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Web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50" y="1382000"/>
            <a:ext cx="1894500" cy="12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37650" y="2641325"/>
            <a:ext cx="3000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Creación de la World wide web ( </a:t>
            </a:r>
            <a:r>
              <a:rPr b="1"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WWW</a:t>
            </a: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)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174650" y="4229525"/>
            <a:ext cx="30000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Open Sans"/>
                <a:ea typeface="Open Sans"/>
                <a:cs typeface="Open Sans"/>
                <a:sym typeface="Open Sans"/>
              </a:rPr>
              <a:t>El CERN presentó la World Wide Web de forma pública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216850" y="2488925"/>
            <a:ext cx="264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Open Sans"/>
                <a:ea typeface="Open Sans"/>
                <a:cs typeface="Open Sans"/>
                <a:sym typeface="Open Sans"/>
              </a:rPr>
              <a:t>Se fundó  Consorcio de la World Wide Web ( W3C )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37650" y="3203300"/>
            <a:ext cx="1371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1989 - 1990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329800" y="3999350"/>
            <a:ext cx="689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1993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6192600" y="3050900"/>
            <a:ext cx="689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1994</a:t>
            </a:r>
            <a:endParaRPr/>
          </a:p>
        </p:txBody>
      </p:sp>
      <p:cxnSp>
        <p:nvCxnSpPr>
          <p:cNvPr id="90" name="Google Shape;90;p16"/>
          <p:cNvCxnSpPr/>
          <p:nvPr/>
        </p:nvCxnSpPr>
        <p:spPr>
          <a:xfrm flipH="1" rot="10800000">
            <a:off x="274425" y="3600575"/>
            <a:ext cx="8869500" cy="147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6"/>
          <p:cNvSpPr/>
          <p:nvPr/>
        </p:nvSpPr>
        <p:spPr>
          <a:xfrm>
            <a:off x="967450" y="3451775"/>
            <a:ext cx="312300" cy="312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518500" y="3451775"/>
            <a:ext cx="312300" cy="312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6381300" y="3451775"/>
            <a:ext cx="312300" cy="312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938" y="1711551"/>
            <a:ext cx="973017" cy="6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2518225" y="1669825"/>
            <a:ext cx="11007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Sir Tim Berners Lee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2743000" y="4695725"/>
            <a:ext cx="1863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http://info.cern.ch/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CSS  </a:t>
            </a:r>
            <a:endParaRPr/>
          </a:p>
        </p:txBody>
      </p:sp>
      <p:pic>
        <p:nvPicPr>
          <p:cNvPr id="458" name="Google Shape;4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50" y="449450"/>
            <a:ext cx="54095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2"/>
          <p:cNvSpPr/>
          <p:nvPr/>
        </p:nvSpPr>
        <p:spPr>
          <a:xfrm>
            <a:off x="2819450" y="1744325"/>
            <a:ext cx="4152600" cy="3006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2"/>
          <p:cNvSpPr txBox="1"/>
          <p:nvPr/>
        </p:nvSpPr>
        <p:spPr>
          <a:xfrm>
            <a:off x="3045200" y="1948500"/>
            <a:ext cx="37011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#common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lightblue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h1.unique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CSS  </a:t>
            </a:r>
            <a:endParaRPr/>
          </a:p>
        </p:txBody>
      </p:sp>
      <p:pic>
        <p:nvPicPr>
          <p:cNvPr id="466" name="Google Shape;4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50" y="449450"/>
            <a:ext cx="54095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3"/>
          <p:cNvSpPr/>
          <p:nvPr/>
        </p:nvSpPr>
        <p:spPr>
          <a:xfrm>
            <a:off x="158325" y="2188375"/>
            <a:ext cx="8985600" cy="1410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3"/>
          <p:cNvSpPr txBox="1"/>
          <p:nvPr/>
        </p:nvSpPr>
        <p:spPr>
          <a:xfrm>
            <a:off x="259600" y="2625525"/>
            <a:ext cx="91440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0px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0px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6px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0px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419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419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419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2389625" y="1415213"/>
            <a:ext cx="1377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 Horizontal</a:t>
            </a:r>
            <a:endParaRPr/>
          </a:p>
        </p:txBody>
      </p:sp>
      <p:sp>
        <p:nvSpPr>
          <p:cNvPr id="470" name="Google Shape;470;p53"/>
          <p:cNvSpPr txBox="1"/>
          <p:nvPr/>
        </p:nvSpPr>
        <p:spPr>
          <a:xfrm>
            <a:off x="3015575" y="4282875"/>
            <a:ext cx="1377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 Vertical</a:t>
            </a:r>
            <a:endParaRPr/>
          </a:p>
        </p:txBody>
      </p:sp>
      <p:cxnSp>
        <p:nvCxnSpPr>
          <p:cNvPr id="471" name="Google Shape;471;p53"/>
          <p:cNvCxnSpPr>
            <a:stCxn id="469" idx="2"/>
          </p:cNvCxnSpPr>
          <p:nvPr/>
        </p:nvCxnSpPr>
        <p:spPr>
          <a:xfrm flipH="1">
            <a:off x="3001625" y="1904813"/>
            <a:ext cx="76500" cy="67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53"/>
          <p:cNvCxnSpPr>
            <a:stCxn id="470" idx="0"/>
          </p:cNvCxnSpPr>
          <p:nvPr/>
        </p:nvCxnSpPr>
        <p:spPr>
          <a:xfrm rot="10800000">
            <a:off x="3555275" y="3197775"/>
            <a:ext cx="148800" cy="108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53"/>
          <p:cNvSpPr txBox="1"/>
          <p:nvPr/>
        </p:nvSpPr>
        <p:spPr>
          <a:xfrm>
            <a:off x="4086550" y="1248188"/>
            <a:ext cx="1377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626262"/>
                </a:solidFill>
                <a:highlight>
                  <a:srgbClr val="FFFFFF"/>
                </a:highlight>
              </a:rPr>
              <a:t>Blur Radius</a:t>
            </a:r>
            <a:endParaRPr sz="1200">
              <a:solidFill>
                <a:srgbClr val="62626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2626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3"/>
          <p:cNvSpPr txBox="1"/>
          <p:nvPr/>
        </p:nvSpPr>
        <p:spPr>
          <a:xfrm>
            <a:off x="4669950" y="4372675"/>
            <a:ext cx="3000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Radio de propagación</a:t>
            </a:r>
            <a:endParaRPr/>
          </a:p>
        </p:txBody>
      </p:sp>
      <p:sp>
        <p:nvSpPr>
          <p:cNvPr id="475" name="Google Shape;475;p53"/>
          <p:cNvSpPr txBox="1"/>
          <p:nvPr/>
        </p:nvSpPr>
        <p:spPr>
          <a:xfrm>
            <a:off x="7161000" y="1183750"/>
            <a:ext cx="7947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Color</a:t>
            </a:r>
            <a:endParaRPr/>
          </a:p>
        </p:txBody>
      </p:sp>
      <p:cxnSp>
        <p:nvCxnSpPr>
          <p:cNvPr id="476" name="Google Shape;476;p53"/>
          <p:cNvCxnSpPr/>
          <p:nvPr/>
        </p:nvCxnSpPr>
        <p:spPr>
          <a:xfrm flipH="1">
            <a:off x="4276475" y="1598750"/>
            <a:ext cx="116100" cy="116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53"/>
          <p:cNvCxnSpPr/>
          <p:nvPr/>
        </p:nvCxnSpPr>
        <p:spPr>
          <a:xfrm rot="10800000">
            <a:off x="5092600" y="3139675"/>
            <a:ext cx="444300" cy="130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53"/>
          <p:cNvCxnSpPr>
            <a:stCxn id="475" idx="2"/>
          </p:cNvCxnSpPr>
          <p:nvPr/>
        </p:nvCxnSpPr>
        <p:spPr>
          <a:xfrm flipH="1">
            <a:off x="7496550" y="1520950"/>
            <a:ext cx="61800" cy="132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CSS  </a:t>
            </a:r>
            <a:endParaRPr/>
          </a:p>
        </p:txBody>
      </p:sp>
      <p:pic>
        <p:nvPicPr>
          <p:cNvPr id="484" name="Google Shape;4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50" y="449450"/>
            <a:ext cx="54095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4"/>
          <p:cNvSpPr/>
          <p:nvPr/>
        </p:nvSpPr>
        <p:spPr>
          <a:xfrm>
            <a:off x="158325" y="2264575"/>
            <a:ext cx="8985600" cy="1410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4"/>
          <p:cNvSpPr txBox="1"/>
          <p:nvPr/>
        </p:nvSpPr>
        <p:spPr>
          <a:xfrm>
            <a:off x="259600" y="2701725"/>
            <a:ext cx="91440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background-image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linear-gradient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lang="es-419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" name="Google Shape;487;p54"/>
          <p:cNvSpPr txBox="1"/>
          <p:nvPr/>
        </p:nvSpPr>
        <p:spPr>
          <a:xfrm>
            <a:off x="4669950" y="4448875"/>
            <a:ext cx="3000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Radio de propagación</a:t>
            </a:r>
            <a:endParaRPr/>
          </a:p>
        </p:txBody>
      </p:sp>
      <p:sp>
        <p:nvSpPr>
          <p:cNvPr id="488" name="Google Shape;488;p54"/>
          <p:cNvSpPr txBox="1"/>
          <p:nvPr/>
        </p:nvSpPr>
        <p:spPr>
          <a:xfrm>
            <a:off x="7161000" y="1259950"/>
            <a:ext cx="7947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Color</a:t>
            </a:r>
            <a:endParaRPr/>
          </a:p>
        </p:txBody>
      </p:sp>
      <p:cxnSp>
        <p:nvCxnSpPr>
          <p:cNvPr id="489" name="Google Shape;489;p54"/>
          <p:cNvCxnSpPr/>
          <p:nvPr/>
        </p:nvCxnSpPr>
        <p:spPr>
          <a:xfrm flipH="1" rot="10800000">
            <a:off x="5536900" y="3186775"/>
            <a:ext cx="1238400" cy="133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4"/>
          <p:cNvCxnSpPr>
            <a:stCxn id="488" idx="2"/>
          </p:cNvCxnSpPr>
          <p:nvPr/>
        </p:nvCxnSpPr>
        <p:spPr>
          <a:xfrm flipH="1">
            <a:off x="7496550" y="1597150"/>
            <a:ext cx="61800" cy="132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CSS  </a:t>
            </a:r>
            <a:endParaRPr/>
          </a:p>
        </p:txBody>
      </p:sp>
      <p:pic>
        <p:nvPicPr>
          <p:cNvPr id="496" name="Google Shape;4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50" y="449450"/>
            <a:ext cx="54095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5"/>
          <p:cNvSpPr txBox="1"/>
          <p:nvPr/>
        </p:nvSpPr>
        <p:spPr>
          <a:xfrm>
            <a:off x="648400" y="1595500"/>
            <a:ext cx="7926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símbolo # era para estilos según  ID del componente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símbolo . era para clases asignadas a elementos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1"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es recomendable usar style en las etiquetas o en el archivo HTML.</a:t>
            </a:r>
            <a:endParaRPr b="1"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último CSS importado es el que manda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general se ocupan ID y clases. No es común modificar todo el body o todos los h1 por ejemplo.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00000"/>
                </a:solidFill>
              </a:rPr>
              <a:t>Página recomendada de HTML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00000"/>
                </a:solidFill>
              </a:rPr>
              <a:t>https://www.w3schools.com/html/default.asp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00000"/>
                </a:solidFill>
              </a:rPr>
              <a:t>Página recomendada de CSS</a:t>
            </a:r>
            <a:endParaRPr sz="900">
              <a:solidFill>
                <a:srgbClr val="000000"/>
              </a:solidFill>
            </a:endParaRPr>
          </a:p>
          <a:p>
            <a:pPr indent="0" lvl="0" marL="0" marR="10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000000"/>
                </a:solidFill>
              </a:rPr>
              <a:t>https://www.w3schools.com/css/default.asp</a:t>
            </a:r>
            <a:endParaRPr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Web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7425"/>
            <a:ext cx="8839200" cy="3052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09275" y="1381613"/>
            <a:ext cx="8574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Primer Navegador Web llamado </a:t>
            </a:r>
            <a:r>
              <a:rPr lang="es-419"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WorldWideWeb</a:t>
            </a: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, desarrollado por Tim Berners Lee en 1990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Web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5493175" y="2530075"/>
            <a:ext cx="30891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Berners-Lee usó esta NeXTcube en el CERN, y fue el </a:t>
            </a:r>
            <a:r>
              <a:rPr lang="es-419" sz="2400">
                <a:solidFill>
                  <a:srgbClr val="222222"/>
                </a:solidFill>
                <a:highlight>
                  <a:srgbClr val="FFD966"/>
                </a:highlight>
                <a:latin typeface="Open Sans"/>
                <a:ea typeface="Open Sans"/>
                <a:cs typeface="Open Sans"/>
                <a:sym typeface="Open Sans"/>
              </a:rPr>
              <a:t>primer servidor web del mundo.</a:t>
            </a:r>
            <a:endParaRPr sz="2400">
              <a:highlight>
                <a:srgbClr val="FFD96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25" y="1517413"/>
            <a:ext cx="4311050" cy="323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37630" l="69032" r="12908" t="42862"/>
          <a:stretch/>
        </p:blipFill>
        <p:spPr>
          <a:xfrm>
            <a:off x="5128925" y="360100"/>
            <a:ext cx="2280351" cy="18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3555275" y="2936025"/>
            <a:ext cx="794100" cy="560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8"/>
          <p:cNvCxnSpPr>
            <a:stCxn id="112" idx="0"/>
            <a:endCxn id="111" idx="1"/>
          </p:cNvCxnSpPr>
          <p:nvPr/>
        </p:nvCxnSpPr>
        <p:spPr>
          <a:xfrm rot="-5400000">
            <a:off x="3714575" y="1521675"/>
            <a:ext cx="1652100" cy="11766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Web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1129650" y="4805350"/>
            <a:ext cx="6884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rgbClr val="FFD966"/>
                </a:highlight>
              </a:rPr>
              <a:t>https://www.w3.org/History/19921103-hypertext/hypertext/WWW/TheProject.html</a:t>
            </a:r>
            <a:endParaRPr>
              <a:highlight>
                <a:srgbClr val="FFD966"/>
              </a:highlight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650" y="1186550"/>
            <a:ext cx="5276174" cy="38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Web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650" y="2196775"/>
            <a:ext cx="2784775" cy="136905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2065650" y="4518025"/>
            <a:ext cx="52668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rgbClr val="0097A7"/>
                </a:solidFill>
                <a:hlinkClick r:id="rId4"/>
              </a:rPr>
              <a:t>http://www.evolutionoftheweb.com/?hl=es#/evolution/day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2438" y="2116950"/>
            <a:ext cx="2968475" cy="17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3225" y="2196763"/>
            <a:ext cx="2968476" cy="1780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0"/>
          <p:cNvCxnSpPr/>
          <p:nvPr/>
        </p:nvCxnSpPr>
        <p:spPr>
          <a:xfrm>
            <a:off x="24700" y="1802275"/>
            <a:ext cx="9159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31" name="Google Shape;131;p20"/>
          <p:cNvSpPr/>
          <p:nvPr/>
        </p:nvSpPr>
        <p:spPr>
          <a:xfrm>
            <a:off x="1086300" y="1687075"/>
            <a:ext cx="230400" cy="2304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4151975" y="1687075"/>
            <a:ext cx="230400" cy="2304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7462250" y="1687075"/>
            <a:ext cx="230400" cy="2304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Web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25" y="1324400"/>
            <a:ext cx="8412115" cy="38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66074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rgbClr val="0097A7"/>
                </a:solidFill>
                <a:hlinkClick r:id="rId4"/>
              </a:rPr>
              <a:t>https://www.versionmuseum.com/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